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9" r:id="rId4"/>
    <p:sldId id="258" r:id="rId5"/>
    <p:sldId id="256" r:id="rId6"/>
    <p:sldId id="257" r:id="rId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896B88"/>
    <a:srgbClr val="70AD47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112" d="100"/>
          <a:sy n="112" d="100"/>
        </p:scale>
        <p:origin x="4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46F6E0-FD76-4ED5-8E72-2A3CD1E49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18A1389-49FC-467D-ACB8-85E657293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83842DF-5754-436C-A2B3-AF96A088B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B311035-0802-45D9-96BD-9935FDA76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EBEA593-5CED-4243-B98C-718D6E472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3544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899763-C99B-4763-BB55-5A7B91CB9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1DB978-2BB0-4D45-8810-E3AAF010F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FDC1D68-B4D0-4F8B-9B4D-85DF8D8A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08B9809-F8A2-49F5-A9A5-C63D2879A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770610D-15E8-478C-A2EB-7E0DCC602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709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6BB70F4-42CE-4EB7-8B24-09F22F798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346861B-4E19-454B-890F-3F77A2462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3FE14DB-7F47-4CC4-895C-19447C9B9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BC2991D-EFEC-4E6B-A55B-2940EAFA8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AF75625-54D6-42C7-9501-1361CDB3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181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9463BB-AB55-4B45-AB7C-9C0801873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38F662B-EFB4-47B8-AD23-384133B00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C3D0688-3E07-4F32-B4A3-DDD3D0495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1531416-8239-4534-B1A0-8F17BD79B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A542176-06B4-493F-823C-68783AA0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F119268-EE8E-4E91-88C9-B2555505F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1193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58DD7C-17A7-4FA1-92A0-F0A7A393D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32F65E5-35DB-45F3-88AD-BF07A8780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15CFEDB-76C9-45CA-B060-6E88E2796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F80836CC-C007-4738-878D-CEB658FCFD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B3ADA8A-DA56-4943-A4D6-B63CBDBC23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1C997FCC-4E01-4A4A-8435-AF5308B84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D13D5A29-11DF-47F4-A418-0FD1A59E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76C150F4-1662-4C5B-A97A-49F4B8A19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368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333DC9-63C5-4621-9926-388AF0FB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409A9F2-2ABA-4923-A651-BA0EB82FF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A017ACC-3AEB-4513-B1E4-6A8CADBA8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54A80D9-1118-4481-81BB-06E6F8E29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2940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83EF08B-C9D2-498C-8832-B98A132D9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F46DC7A5-5DFE-4402-B644-EE5695DF7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9AD0195-E9C6-447C-9506-D25382940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283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6983EF-84BE-4A04-B145-3F2C97A07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F4781C-44F6-4758-A292-0564A0A40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90CDCE9-EC3A-49B3-947C-D165CB8AA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54EBD6A-4093-4909-BBBE-B87A33F0A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9B06437-01B5-44A7-B273-D31F658A0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DA4F42C-DC30-42DF-B64B-6E3DC3DEA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093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83D9AF-A18F-4F4D-94BE-A2523A962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97C4563E-908F-44EE-9B99-0127981392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7B83A2D-275B-44DF-97EE-A2D3CD9F3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555CA0A-57CE-46AA-8424-CD1157E7B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6EE5B7D-CF74-43D1-B966-749EF52B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8845984-EEA6-4424-8CEE-F18D3C23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1975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316EFBF-A3BF-4230-98C7-AEAE82ABD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EB4061A-4F10-41FF-B20B-738A8D7BA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DBDFFA7-DB9D-4786-BB8B-2B650DF4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BB056F1-98FD-4F84-9628-12802D3D0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213C21D-C4C9-4DEC-8423-B071709DE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500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42B115D4-CFC4-4401-98E6-656F078380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19009D1E-DA99-47DC-BD08-DDBBCBD9E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C8293B2-157B-448E-BC3F-3F98B5F30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47BF030-A3F7-41E0-964C-22937480A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A03EA7A-1707-48D7-8C57-421017B7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3226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49F875FC-BCAE-4D52-9B79-815F1208A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01E28C9-E941-41B5-9B18-A4E650B37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95E096D-2F1E-4264-BBC6-0486CF08E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14160-B4AA-4F72-A8E2-66724FA2AAC2}" type="datetimeFigureOut">
              <a:rPr lang="hu-HU" smtClean="0"/>
              <a:t>2021.11.14.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5002CE7-A2C3-47A6-982F-919BDA540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79AD2B1-889D-46CB-B14E-7BF4F8025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2FA18-9554-4759-A196-F914F6870C3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458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dorpeter.h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hyperlink" Target="sudoku1.xls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hyperlink" Target="sudoku2.xls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69FAF99E-37D2-4863-ACF0-C69022512858}"/>
              </a:ext>
            </a:extLst>
          </p:cNvPr>
          <p:cNvSpPr txBox="1"/>
          <p:nvPr/>
        </p:nvSpPr>
        <p:spPr>
          <a:xfrm>
            <a:off x="466725" y="424875"/>
            <a:ext cx="3962400" cy="15835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>
            <a:defPPr>
              <a:defRPr lang="hu-HU"/>
            </a:defPPr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hu-HU" dirty="0"/>
              <a:t>INFORMATIKA</a:t>
            </a:r>
          </a:p>
          <a:p>
            <a:pPr algn="ctr"/>
            <a:r>
              <a:rPr lang="hu-HU" dirty="0"/>
              <a:t>EMELT SZINTŰ</a:t>
            </a:r>
          </a:p>
          <a:p>
            <a:pPr algn="ctr"/>
            <a:r>
              <a:rPr lang="hu-HU" dirty="0"/>
              <a:t>GYAKORLATI VIZSGA</a:t>
            </a:r>
          </a:p>
          <a:p>
            <a:pPr algn="ctr">
              <a:lnSpc>
                <a:spcPct val="150000"/>
              </a:lnSpc>
            </a:pPr>
            <a:r>
              <a:rPr lang="hu-HU" dirty="0"/>
              <a:t>2021. október 26. 8:00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D24B357D-92B5-48D5-A369-C5E51E95C4D9}"/>
              </a:ext>
            </a:extLst>
          </p:cNvPr>
          <p:cNvSpPr txBox="1"/>
          <p:nvPr/>
        </p:nvSpPr>
        <p:spPr>
          <a:xfrm>
            <a:off x="4772025" y="424875"/>
            <a:ext cx="6953250" cy="234525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>
            <a:defPPr>
              <a:defRPr lang="hu-HU"/>
            </a:defPPr>
            <a:lvl1pPr>
              <a:defRPr sz="2000" b="1">
                <a:solidFill>
                  <a:schemeClr val="bg1"/>
                </a:solidFill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hu-HU" dirty="0"/>
              <a:t>4. Feladat (programozás)</a:t>
            </a:r>
          </a:p>
          <a:p>
            <a:pPr algn="ctr">
              <a:lnSpc>
                <a:spcPct val="200000"/>
              </a:lnSpc>
            </a:pPr>
            <a:r>
              <a:rPr lang="hu-HU" sz="3600" dirty="0"/>
              <a:t>SUDOKU</a:t>
            </a:r>
          </a:p>
          <a:p>
            <a:pPr algn="ctr">
              <a:lnSpc>
                <a:spcPct val="200000"/>
              </a:lnSpc>
            </a:pPr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E4BA80A9-2ADB-4ACE-9120-5CDD7C005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3675" y="2362200"/>
            <a:ext cx="3409950" cy="3276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12A89ACE-41B6-4FA4-84E1-F0EF4743FA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53" t="9584" r="17813" b="34621"/>
          <a:stretch/>
        </p:blipFill>
        <p:spPr>
          <a:xfrm>
            <a:off x="466725" y="2362200"/>
            <a:ext cx="3962400" cy="1906370"/>
          </a:xfrm>
          <a:prstGeom prst="rect">
            <a:avLst/>
          </a:prstGeom>
        </p:spPr>
      </p:pic>
      <p:sp>
        <p:nvSpPr>
          <p:cNvPr id="9" name="Szövegdoboz 8">
            <a:hlinkClick r:id="rId4"/>
            <a:extLst>
              <a:ext uri="{FF2B5EF4-FFF2-40B4-BE49-F238E27FC236}">
                <a16:creationId xmlns:a16="http://schemas.microsoft.com/office/drawing/2014/main" id="{93E1A5C8-AF9E-4CCE-B8E2-2FB2D5001C4D}"/>
              </a:ext>
            </a:extLst>
          </p:cNvPr>
          <p:cNvSpPr txBox="1"/>
          <p:nvPr/>
        </p:nvSpPr>
        <p:spPr>
          <a:xfrm>
            <a:off x="466725" y="5971460"/>
            <a:ext cx="3082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>
                <a:solidFill>
                  <a:schemeClr val="accent1"/>
                </a:solidFill>
              </a:rPr>
              <a:t>Érettségi kézikönyv 2.0</a:t>
            </a:r>
          </a:p>
        </p:txBody>
      </p:sp>
    </p:spTree>
    <p:extLst>
      <p:ext uri="{BB962C8B-B14F-4D97-AF65-F5344CB8AC3E}">
        <p14:creationId xmlns:p14="http://schemas.microsoft.com/office/powerpoint/2010/main" val="386870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C9B5A1EC-67B7-4FE8-A851-9932210EFC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" r="2644" b="4583"/>
          <a:stretch/>
        </p:blipFill>
        <p:spPr>
          <a:xfrm>
            <a:off x="5253669" y="342900"/>
            <a:ext cx="6462081" cy="6200775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1A9333C8-5A4D-4340-9FA6-A0227991F5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255" b="46234"/>
          <a:stretch/>
        </p:blipFill>
        <p:spPr>
          <a:xfrm>
            <a:off x="559190" y="1137440"/>
            <a:ext cx="2653522" cy="4454448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0D798F9-74FC-48F1-9234-03B6F5F8904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2599493" y="4418576"/>
            <a:ext cx="1932624" cy="1857047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B5B841D0-02EB-4A38-94C6-2B7C28E3D527}"/>
              </a:ext>
            </a:extLst>
          </p:cNvPr>
          <p:cNvSpPr txBox="1"/>
          <p:nvPr/>
        </p:nvSpPr>
        <p:spPr>
          <a:xfrm>
            <a:off x="559190" y="342900"/>
            <a:ext cx="4017767" cy="40011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hu-HU"/>
            </a:defPPr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A program végrehajtása (nehez.txt)!</a:t>
            </a:r>
          </a:p>
        </p:txBody>
      </p:sp>
    </p:spTree>
    <p:extLst>
      <p:ext uri="{BB962C8B-B14F-4D97-AF65-F5344CB8AC3E}">
        <p14:creationId xmlns:p14="http://schemas.microsoft.com/office/powerpoint/2010/main" val="1389072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Kép 18">
            <a:extLst>
              <a:ext uri="{FF2B5EF4-FFF2-40B4-BE49-F238E27FC236}">
                <a16:creationId xmlns:a16="http://schemas.microsoft.com/office/drawing/2014/main" id="{30C6998D-5568-4F58-8AE1-E6ABF6DAD6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5255" b="46234"/>
          <a:stretch/>
        </p:blipFill>
        <p:spPr>
          <a:xfrm>
            <a:off x="559190" y="1077051"/>
            <a:ext cx="2653522" cy="4454448"/>
          </a:xfrm>
          <a:prstGeom prst="rect">
            <a:avLst/>
          </a:prstGeom>
        </p:spPr>
      </p:pic>
      <p:sp>
        <p:nvSpPr>
          <p:cNvPr id="5" name="Jobb oldali kapcsos zárójel 4">
            <a:extLst>
              <a:ext uri="{FF2B5EF4-FFF2-40B4-BE49-F238E27FC236}">
                <a16:creationId xmlns:a16="http://schemas.microsoft.com/office/drawing/2014/main" id="{C0BAF7BA-E773-40B2-9F5A-A93A272944FC}"/>
              </a:ext>
            </a:extLst>
          </p:cNvPr>
          <p:cNvSpPr/>
          <p:nvPr/>
        </p:nvSpPr>
        <p:spPr>
          <a:xfrm>
            <a:off x="2867025" y="1533697"/>
            <a:ext cx="514350" cy="2343150"/>
          </a:xfrm>
          <a:prstGeom prst="rightBrace">
            <a:avLst/>
          </a:prstGeom>
          <a:ln w="28575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BB86A20-92D0-4F3B-B644-950ED793A54F}"/>
              </a:ext>
            </a:extLst>
          </p:cNvPr>
          <p:cNvSpPr txBox="1"/>
          <p:nvPr/>
        </p:nvSpPr>
        <p:spPr>
          <a:xfrm>
            <a:off x="3429000" y="2520606"/>
            <a:ext cx="289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rgbClr val="0070C0"/>
                </a:solidFill>
              </a:rPr>
              <a:t>Ez maga a </a:t>
            </a:r>
            <a:r>
              <a:rPr lang="hu-HU" b="1" dirty="0">
                <a:solidFill>
                  <a:srgbClr val="0070C0"/>
                </a:solidFill>
              </a:rPr>
              <a:t>sudoku</a:t>
            </a:r>
            <a:r>
              <a:rPr lang="hu-HU" dirty="0">
                <a:solidFill>
                  <a:srgbClr val="0070C0"/>
                </a:solidFill>
              </a:rPr>
              <a:t> tábla (9x9)</a:t>
            </a:r>
          </a:p>
        </p:txBody>
      </p:sp>
      <p:sp>
        <p:nvSpPr>
          <p:cNvPr id="7" name="Jobb oldali kapcsos zárójel 6">
            <a:extLst>
              <a:ext uri="{FF2B5EF4-FFF2-40B4-BE49-F238E27FC236}">
                <a16:creationId xmlns:a16="http://schemas.microsoft.com/office/drawing/2014/main" id="{FABACAF3-7E31-4C74-839E-9B7F9641F3D8}"/>
              </a:ext>
            </a:extLst>
          </p:cNvPr>
          <p:cNvSpPr/>
          <p:nvPr/>
        </p:nvSpPr>
        <p:spPr>
          <a:xfrm>
            <a:off x="1323976" y="3991147"/>
            <a:ext cx="514350" cy="1019175"/>
          </a:xfrm>
          <a:prstGeom prst="righ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DFF16723-B002-4655-9345-B46A0BD89BC5}"/>
              </a:ext>
            </a:extLst>
          </p:cNvPr>
          <p:cNvSpPr txBox="1"/>
          <p:nvPr/>
        </p:nvSpPr>
        <p:spPr>
          <a:xfrm>
            <a:off x="1894535" y="4325593"/>
            <a:ext cx="3105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chemeClr val="accent6">
                    <a:lumMod val="75000"/>
                  </a:schemeClr>
                </a:solidFill>
              </a:rPr>
              <a:t>Ezek a játékos lépései (</a:t>
            </a:r>
            <a:r>
              <a:rPr lang="hu-HU" b="1" dirty="0">
                <a:solidFill>
                  <a:schemeClr val="accent6">
                    <a:lumMod val="75000"/>
                  </a:schemeClr>
                </a:solidFill>
              </a:rPr>
              <a:t>lepesek</a:t>
            </a:r>
            <a:r>
              <a:rPr lang="hu-HU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0BEAABD8-CE06-41AA-948A-985FB1D0F4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68" t="30139" r="42148" b="40139"/>
          <a:stretch/>
        </p:blipFill>
        <p:spPr>
          <a:xfrm>
            <a:off x="6578749" y="476251"/>
            <a:ext cx="5016204" cy="2190750"/>
          </a:xfrm>
          <a:prstGeom prst="rect">
            <a:avLst/>
          </a:prstGeom>
        </p:spPr>
      </p:pic>
      <p:sp>
        <p:nvSpPr>
          <p:cNvPr id="11" name="Nyíl: lefelé mutató 10">
            <a:extLst>
              <a:ext uri="{FF2B5EF4-FFF2-40B4-BE49-F238E27FC236}">
                <a16:creationId xmlns:a16="http://schemas.microsoft.com/office/drawing/2014/main" id="{5C5DAC3A-C8AB-463D-96BC-716CAE5B4102}"/>
              </a:ext>
            </a:extLst>
          </p:cNvPr>
          <p:cNvSpPr/>
          <p:nvPr/>
        </p:nvSpPr>
        <p:spPr>
          <a:xfrm>
            <a:off x="8957455" y="2914470"/>
            <a:ext cx="258792" cy="5909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5D5264A4-A964-4088-81EC-9354C5DEABC1}"/>
              </a:ext>
            </a:extLst>
          </p:cNvPr>
          <p:cNvSpPr txBox="1"/>
          <p:nvPr/>
        </p:nvSpPr>
        <p:spPr>
          <a:xfrm>
            <a:off x="5524500" y="3372921"/>
            <a:ext cx="39243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[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['0', '0', '0', '0', '0', '0', '0', '0', '6’], 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['0', '0', '7', '0', '0', '0', '2', '0', '0’],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['3', '8', '9', '5', '0', '0', '0', '0', '0’],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['6', '0', '0', '0', '0', '0', '7', '0', '0’],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['1', '2', '8', '4', '9', '0', '0', '3', '0’],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['0', '0', '0', '0', '0', '0', '0', '0', '9’],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['0', '5', '1', '0', '0', '0', '0', '4', '0’], 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['0', '0', '0', '0', '0', '3', '0', '9', '1’],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['0', '0', '0', '0', '8', '0', '0', '0', '0’]</a:t>
            </a:r>
          </a:p>
          <a:p>
            <a:pPr>
              <a:tabLst>
                <a:tab pos="361950" algn="l"/>
              </a:tabLst>
            </a:pPr>
            <a:r>
              <a:rPr lang="hu-HU" b="1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19894845-FBE4-40B6-BB97-32A24A6D35C1}"/>
              </a:ext>
            </a:extLst>
          </p:cNvPr>
          <p:cNvSpPr txBox="1"/>
          <p:nvPr/>
        </p:nvSpPr>
        <p:spPr>
          <a:xfrm>
            <a:off x="9603985" y="3429000"/>
            <a:ext cx="20288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[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['9', '2', '4’],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['1', '2', '1’],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['5', '9', '9’],</a:t>
            </a:r>
          </a:p>
          <a:p>
            <a:pPr>
              <a:tabLst>
                <a:tab pos="361950" algn="l"/>
              </a:tabLst>
            </a:pPr>
            <a:r>
              <a:rPr lang="hu-HU" dirty="0"/>
              <a:t>	['7', '2', '2’]</a:t>
            </a:r>
          </a:p>
          <a:p>
            <a:pPr>
              <a:tabLst>
                <a:tab pos="361950" algn="l"/>
              </a:tabLst>
            </a:pPr>
            <a:r>
              <a:rPr lang="hu-HU" b="1" dirty="0">
                <a:solidFill>
                  <a:srgbClr val="FF0000"/>
                </a:solidFill>
              </a:rPr>
              <a:t>]</a:t>
            </a:r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0D1A97BC-6B7C-41AF-A6BD-F2A6CD0EF037}"/>
              </a:ext>
            </a:extLst>
          </p:cNvPr>
          <p:cNvSpPr txBox="1"/>
          <p:nvPr/>
        </p:nvSpPr>
        <p:spPr>
          <a:xfrm>
            <a:off x="10542197" y="4813994"/>
            <a:ext cx="9294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chemeClr val="accent6">
                    <a:lumMod val="75000"/>
                  </a:schemeClr>
                </a:solidFill>
              </a:rPr>
              <a:t>lepesek</a:t>
            </a:r>
            <a:endParaRPr lang="hu-HU" dirty="0"/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E8C9FF5C-F614-4624-BD34-5C09CE2D36D2}"/>
              </a:ext>
            </a:extLst>
          </p:cNvPr>
          <p:cNvSpPr txBox="1"/>
          <p:nvPr/>
        </p:nvSpPr>
        <p:spPr>
          <a:xfrm>
            <a:off x="8448675" y="6156126"/>
            <a:ext cx="1000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rgbClr val="0070C0"/>
                </a:solidFill>
              </a:rPr>
              <a:t>sudoku</a:t>
            </a:r>
            <a:endParaRPr lang="hu-HU" dirty="0"/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544BE012-9928-4F81-BFF7-EE7F551F32EC}"/>
              </a:ext>
            </a:extLst>
          </p:cNvPr>
          <p:cNvSpPr txBox="1"/>
          <p:nvPr/>
        </p:nvSpPr>
        <p:spPr>
          <a:xfrm>
            <a:off x="559190" y="342000"/>
            <a:ext cx="4672369" cy="40011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hu-HU"/>
            </a:defPPr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Az adatok beolvasása a fájlból (nehez.txt)!</a:t>
            </a: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F3D530D9-331D-4432-87D8-54020ECC0187}"/>
              </a:ext>
            </a:extLst>
          </p:cNvPr>
          <p:cNvSpPr txBox="1"/>
          <p:nvPr/>
        </p:nvSpPr>
        <p:spPr>
          <a:xfrm>
            <a:off x="514350" y="5769856"/>
            <a:ext cx="674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érték</a:t>
            </a:r>
          </a:p>
        </p:txBody>
      </p:sp>
      <p:sp>
        <p:nvSpPr>
          <p:cNvPr id="31" name="Szövegdoboz 30">
            <a:extLst>
              <a:ext uri="{FF2B5EF4-FFF2-40B4-BE49-F238E27FC236}">
                <a16:creationId xmlns:a16="http://schemas.microsoft.com/office/drawing/2014/main" id="{DE74D7CC-C4DF-48FD-B291-71DEA27650FC}"/>
              </a:ext>
            </a:extLst>
          </p:cNvPr>
          <p:cNvSpPr txBox="1"/>
          <p:nvPr/>
        </p:nvSpPr>
        <p:spPr>
          <a:xfrm>
            <a:off x="1188637" y="5769856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sor</a:t>
            </a:r>
          </a:p>
        </p:txBody>
      </p:sp>
      <p:sp>
        <p:nvSpPr>
          <p:cNvPr id="32" name="Szövegdoboz 31">
            <a:extLst>
              <a:ext uri="{FF2B5EF4-FFF2-40B4-BE49-F238E27FC236}">
                <a16:creationId xmlns:a16="http://schemas.microsoft.com/office/drawing/2014/main" id="{A6AB8056-BCFA-4A65-A496-EF378602D406}"/>
              </a:ext>
            </a:extLst>
          </p:cNvPr>
          <p:cNvSpPr txBox="1"/>
          <p:nvPr/>
        </p:nvSpPr>
        <p:spPr>
          <a:xfrm>
            <a:off x="1665049" y="5769856"/>
            <a:ext cx="782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oszlop</a:t>
            </a:r>
          </a:p>
        </p:txBody>
      </p:sp>
      <p:cxnSp>
        <p:nvCxnSpPr>
          <p:cNvPr id="34" name="Egyenes összekötő nyíllal 33">
            <a:extLst>
              <a:ext uri="{FF2B5EF4-FFF2-40B4-BE49-F238E27FC236}">
                <a16:creationId xmlns:a16="http://schemas.microsoft.com/office/drawing/2014/main" id="{4DEF6F64-BA72-4DD0-A488-A1FA0B5188B0}"/>
              </a:ext>
            </a:extLst>
          </p:cNvPr>
          <p:cNvCxnSpPr/>
          <p:nvPr/>
        </p:nvCxnSpPr>
        <p:spPr>
          <a:xfrm>
            <a:off x="685800" y="5010322"/>
            <a:ext cx="76200" cy="811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nyíllal 35">
            <a:extLst>
              <a:ext uri="{FF2B5EF4-FFF2-40B4-BE49-F238E27FC236}">
                <a16:creationId xmlns:a16="http://schemas.microsoft.com/office/drawing/2014/main" id="{A212D13B-6049-422D-8F4F-03969034D366}"/>
              </a:ext>
            </a:extLst>
          </p:cNvPr>
          <p:cNvCxnSpPr/>
          <p:nvPr/>
        </p:nvCxnSpPr>
        <p:spPr>
          <a:xfrm>
            <a:off x="912331" y="5010322"/>
            <a:ext cx="476412" cy="844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nyíllal 37">
            <a:extLst>
              <a:ext uri="{FF2B5EF4-FFF2-40B4-BE49-F238E27FC236}">
                <a16:creationId xmlns:a16="http://schemas.microsoft.com/office/drawing/2014/main" id="{FA876AA3-AFBF-4DD5-A3C7-142D94364C1E}"/>
              </a:ext>
            </a:extLst>
          </p:cNvPr>
          <p:cNvCxnSpPr>
            <a:cxnSpLocks/>
          </p:cNvCxnSpPr>
          <p:nvPr/>
        </p:nvCxnSpPr>
        <p:spPr>
          <a:xfrm>
            <a:off x="1209907" y="5010322"/>
            <a:ext cx="783604" cy="850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églalap 39">
            <a:extLst>
              <a:ext uri="{FF2B5EF4-FFF2-40B4-BE49-F238E27FC236}">
                <a16:creationId xmlns:a16="http://schemas.microsoft.com/office/drawing/2014/main" id="{E5998597-7C0B-413F-8D52-6D0D535B3671}"/>
              </a:ext>
            </a:extLst>
          </p:cNvPr>
          <p:cNvSpPr/>
          <p:nvPr/>
        </p:nvSpPr>
        <p:spPr>
          <a:xfrm>
            <a:off x="609600" y="5010322"/>
            <a:ext cx="76200" cy="4222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6121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E701B29B-FF18-4E9B-97FB-BC6D0E8B0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945" y="2200275"/>
            <a:ext cx="3409950" cy="3276600"/>
          </a:xfrm>
          <a:prstGeom prst="rect">
            <a:avLst/>
          </a:prstGeom>
        </p:spPr>
      </p:pic>
      <p:cxnSp>
        <p:nvCxnSpPr>
          <p:cNvPr id="3" name="Egyenes összekötő nyíllal 2">
            <a:extLst>
              <a:ext uri="{FF2B5EF4-FFF2-40B4-BE49-F238E27FC236}">
                <a16:creationId xmlns:a16="http://schemas.microsoft.com/office/drawing/2014/main" id="{36CF046E-A513-4343-9E20-63CB8ABA735B}"/>
              </a:ext>
            </a:extLst>
          </p:cNvPr>
          <p:cNvCxnSpPr>
            <a:cxnSpLocks/>
          </p:cNvCxnSpPr>
          <p:nvPr/>
        </p:nvCxnSpPr>
        <p:spPr>
          <a:xfrm>
            <a:off x="3038475" y="1693307"/>
            <a:ext cx="0" cy="20050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gyenes összekötő nyíllal 3">
            <a:extLst>
              <a:ext uri="{FF2B5EF4-FFF2-40B4-BE49-F238E27FC236}">
                <a16:creationId xmlns:a16="http://schemas.microsoft.com/office/drawing/2014/main" id="{E5FE7371-D5B9-472C-8774-B3EDC0377AD7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031410" y="3838575"/>
            <a:ext cx="189492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>
            <a:extLst>
              <a:ext uri="{FF2B5EF4-FFF2-40B4-BE49-F238E27FC236}">
                <a16:creationId xmlns:a16="http://schemas.microsoft.com/office/drawing/2014/main" id="{F46E29A0-51E9-4D0F-B711-F5E34B331C6E}"/>
              </a:ext>
            </a:extLst>
          </p:cNvPr>
          <p:cNvSpPr txBox="1"/>
          <p:nvPr/>
        </p:nvSpPr>
        <p:spPr>
          <a:xfrm>
            <a:off x="2883196" y="1323975"/>
            <a:ext cx="1120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oszlop = 4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F60EB06-7950-4C0C-80D4-3809BC6F042C}"/>
              </a:ext>
            </a:extLst>
          </p:cNvPr>
          <p:cNvSpPr txBox="1"/>
          <p:nvPr/>
        </p:nvSpPr>
        <p:spPr>
          <a:xfrm>
            <a:off x="200733" y="3653909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sor = 5</a:t>
            </a:r>
          </a:p>
        </p:txBody>
      </p:sp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C4BB4A09-5AD7-4794-B71F-7DDCCCC281C5}"/>
              </a:ext>
            </a:extLst>
          </p:cNvPr>
          <p:cNvCxnSpPr>
            <a:endCxn id="9" idx="2"/>
          </p:cNvCxnSpPr>
          <p:nvPr/>
        </p:nvCxnSpPr>
        <p:spPr>
          <a:xfrm>
            <a:off x="3124200" y="3838575"/>
            <a:ext cx="2545331" cy="41142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D969D41F-5CFD-4033-A0AE-E3DA82C4961D}"/>
              </a:ext>
            </a:extLst>
          </p:cNvPr>
          <p:cNvGrpSpPr/>
          <p:nvPr/>
        </p:nvGrpSpPr>
        <p:grpSpPr>
          <a:xfrm>
            <a:off x="5669531" y="3880663"/>
            <a:ext cx="1044485" cy="596087"/>
            <a:chOff x="6745856" y="3471088"/>
            <a:chExt cx="1044485" cy="596087"/>
          </a:xfrm>
        </p:grpSpPr>
        <p:sp>
          <p:nvSpPr>
            <p:cNvPr id="9" name="Ellipszis 8">
              <a:extLst>
                <a:ext uri="{FF2B5EF4-FFF2-40B4-BE49-F238E27FC236}">
                  <a16:creationId xmlns:a16="http://schemas.microsoft.com/office/drawing/2014/main" id="{843C6D32-09FF-4A3F-8C4A-2A3985C47B01}"/>
                </a:ext>
              </a:extLst>
            </p:cNvPr>
            <p:cNvSpPr/>
            <p:nvPr/>
          </p:nvSpPr>
          <p:spPr>
            <a:xfrm>
              <a:off x="6745856" y="3613666"/>
              <a:ext cx="453509" cy="453509"/>
            </a:xfrm>
            <a:prstGeom prst="ellips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4</a:t>
              </a:r>
            </a:p>
          </p:txBody>
        </p:sp>
        <p:sp>
          <p:nvSpPr>
            <p:cNvPr id="10" name="Szövegdoboz 9">
              <a:extLst>
                <a:ext uri="{FF2B5EF4-FFF2-40B4-BE49-F238E27FC236}">
                  <a16:creationId xmlns:a16="http://schemas.microsoft.com/office/drawing/2014/main" id="{D939B83E-1A23-4436-9E9F-CF53E2C0C4AD}"/>
                </a:ext>
              </a:extLst>
            </p:cNvPr>
            <p:cNvSpPr txBox="1"/>
            <p:nvPr/>
          </p:nvSpPr>
          <p:spPr>
            <a:xfrm>
              <a:off x="7116054" y="3471088"/>
              <a:ext cx="6742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/>
                <a:t>érték</a:t>
              </a:r>
            </a:p>
          </p:txBody>
        </p:sp>
      </p:grpSp>
      <p:pic>
        <p:nvPicPr>
          <p:cNvPr id="11" name="Kép 10">
            <a:extLst>
              <a:ext uri="{FF2B5EF4-FFF2-40B4-BE49-F238E27FC236}">
                <a16:creationId xmlns:a16="http://schemas.microsoft.com/office/drawing/2014/main" id="{9415A993-01BD-4562-AF1F-3A3D80C2A7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13" t="17678" r="47349" b="67044"/>
          <a:stretch/>
        </p:blipFill>
        <p:spPr>
          <a:xfrm>
            <a:off x="6039729" y="1693307"/>
            <a:ext cx="5627118" cy="1400175"/>
          </a:xfrm>
          <a:prstGeom prst="rect">
            <a:avLst/>
          </a:prstGeom>
        </p:spPr>
      </p:pic>
      <p:sp>
        <p:nvSpPr>
          <p:cNvPr id="12" name="Nyíl: lefelé mutató 11">
            <a:extLst>
              <a:ext uri="{FF2B5EF4-FFF2-40B4-BE49-F238E27FC236}">
                <a16:creationId xmlns:a16="http://schemas.microsoft.com/office/drawing/2014/main" id="{07C33618-1EF4-4FA4-9D12-D135B8FC8D06}"/>
              </a:ext>
            </a:extLst>
          </p:cNvPr>
          <p:cNvSpPr/>
          <p:nvPr/>
        </p:nvSpPr>
        <p:spPr>
          <a:xfrm>
            <a:off x="8723892" y="3358454"/>
            <a:ext cx="258792" cy="5909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526D4020-879C-4123-B7DA-6867A695F558}"/>
              </a:ext>
            </a:extLst>
          </p:cNvPr>
          <p:cNvSpPr txBox="1"/>
          <p:nvPr/>
        </p:nvSpPr>
        <p:spPr>
          <a:xfrm>
            <a:off x="8585426" y="3949364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5400" b="1" dirty="0"/>
              <a:t>4</a:t>
            </a:r>
          </a:p>
        </p:txBody>
      </p:sp>
      <p:cxnSp>
        <p:nvCxnSpPr>
          <p:cNvPr id="14" name="Egyenes összekötő nyíllal 13">
            <a:extLst>
              <a:ext uri="{FF2B5EF4-FFF2-40B4-BE49-F238E27FC236}">
                <a16:creationId xmlns:a16="http://schemas.microsoft.com/office/drawing/2014/main" id="{E0404B07-E4F5-49C8-85F7-0A71DE446C39}"/>
              </a:ext>
            </a:extLst>
          </p:cNvPr>
          <p:cNvCxnSpPr>
            <a:cxnSpLocks/>
          </p:cNvCxnSpPr>
          <p:nvPr/>
        </p:nvCxnSpPr>
        <p:spPr>
          <a:xfrm>
            <a:off x="6128800" y="4271039"/>
            <a:ext cx="2485201" cy="139990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E7F4C9C3-C50B-4E92-B0AF-2AE98371951B}"/>
              </a:ext>
            </a:extLst>
          </p:cNvPr>
          <p:cNvSpPr txBox="1"/>
          <p:nvPr/>
        </p:nvSpPr>
        <p:spPr>
          <a:xfrm>
            <a:off x="558000" y="342000"/>
            <a:ext cx="7991162" cy="40011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000" b="1" dirty="0">
                <a:solidFill>
                  <a:schemeClr val="bg1"/>
                </a:solidFill>
              </a:rPr>
              <a:t>A megadott sor-oszlop pozíción mi van? 0 (nem kitöltött) vagy más érték?</a:t>
            </a:r>
          </a:p>
        </p:txBody>
      </p:sp>
    </p:spTree>
    <p:extLst>
      <p:ext uri="{BB962C8B-B14F-4D97-AF65-F5344CB8AC3E}">
        <p14:creationId xmlns:p14="http://schemas.microsoft.com/office/powerpoint/2010/main" val="3904330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9CCE0416-0A80-480D-AD18-90FC1A9DA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270" y="2066925"/>
            <a:ext cx="3409950" cy="3276600"/>
          </a:xfrm>
          <a:prstGeom prst="rect">
            <a:avLst/>
          </a:prstGeom>
        </p:spPr>
      </p:pic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D6D317DF-1556-4E24-87BA-13FD418865AC}"/>
              </a:ext>
            </a:extLst>
          </p:cNvPr>
          <p:cNvCxnSpPr>
            <a:cxnSpLocks/>
          </p:cNvCxnSpPr>
          <p:nvPr/>
        </p:nvCxnSpPr>
        <p:spPr>
          <a:xfrm>
            <a:off x="4114800" y="1559957"/>
            <a:ext cx="0" cy="20050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nyíllal 8">
            <a:extLst>
              <a:ext uri="{FF2B5EF4-FFF2-40B4-BE49-F238E27FC236}">
                <a16:creationId xmlns:a16="http://schemas.microsoft.com/office/drawing/2014/main" id="{CF948508-B49E-476F-831C-B3FC2373EBA5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107735" y="3705225"/>
            <a:ext cx="189492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13BA0422-9C1A-47D7-ADB3-AF1E7D7165F4}"/>
              </a:ext>
            </a:extLst>
          </p:cNvPr>
          <p:cNvSpPr txBox="1"/>
          <p:nvPr/>
        </p:nvSpPr>
        <p:spPr>
          <a:xfrm>
            <a:off x="3959521" y="1190625"/>
            <a:ext cx="1120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oszlop = 4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4D633CB4-C639-4E99-BFD1-78898C6A836B}"/>
              </a:ext>
            </a:extLst>
          </p:cNvPr>
          <p:cNvSpPr txBox="1"/>
          <p:nvPr/>
        </p:nvSpPr>
        <p:spPr>
          <a:xfrm>
            <a:off x="1277058" y="3520559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sor = 5</a:t>
            </a:r>
          </a:p>
        </p:txBody>
      </p:sp>
      <p:sp>
        <p:nvSpPr>
          <p:cNvPr id="14" name="Nyíl: lefelé mutató 13">
            <a:extLst>
              <a:ext uri="{FF2B5EF4-FFF2-40B4-BE49-F238E27FC236}">
                <a16:creationId xmlns:a16="http://schemas.microsoft.com/office/drawing/2014/main" id="{DE71EF71-5392-4E08-876A-4C0636196C7A}"/>
              </a:ext>
            </a:extLst>
          </p:cNvPr>
          <p:cNvSpPr/>
          <p:nvPr/>
        </p:nvSpPr>
        <p:spPr>
          <a:xfrm>
            <a:off x="9014241" y="3431695"/>
            <a:ext cx="258792" cy="5909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1E243F41-45DE-4B46-AE3A-18A9306A6C94}"/>
              </a:ext>
            </a:extLst>
          </p:cNvPr>
          <p:cNvSpPr txBox="1"/>
          <p:nvPr/>
        </p:nvSpPr>
        <p:spPr>
          <a:xfrm>
            <a:off x="8875775" y="3890571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5400" b="1" dirty="0"/>
              <a:t>5</a:t>
            </a:r>
          </a:p>
        </p:txBody>
      </p:sp>
      <p:pic>
        <p:nvPicPr>
          <p:cNvPr id="19" name="Kép 18">
            <a:extLst>
              <a:ext uri="{FF2B5EF4-FFF2-40B4-BE49-F238E27FC236}">
                <a16:creationId xmlns:a16="http://schemas.microsoft.com/office/drawing/2014/main" id="{29262DC8-B1CE-418B-8F56-ABA316AC62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13" t="32956" r="52453" b="53580"/>
          <a:stretch/>
        </p:blipFill>
        <p:spPr>
          <a:xfrm>
            <a:off x="6745856" y="2066925"/>
            <a:ext cx="4795563" cy="1233880"/>
          </a:xfrm>
          <a:prstGeom prst="rect">
            <a:avLst/>
          </a:prstGeom>
        </p:spPr>
      </p:pic>
      <p:cxnSp>
        <p:nvCxnSpPr>
          <p:cNvPr id="29" name="Összekötő: szögletes 28">
            <a:extLst>
              <a:ext uri="{FF2B5EF4-FFF2-40B4-BE49-F238E27FC236}">
                <a16:creationId xmlns:a16="http://schemas.microsoft.com/office/drawing/2014/main" id="{B931265D-5A95-4921-8439-7E1FA87F7122}"/>
              </a:ext>
            </a:extLst>
          </p:cNvPr>
          <p:cNvCxnSpPr>
            <a:cxnSpLocks/>
          </p:cNvCxnSpPr>
          <p:nvPr/>
        </p:nvCxnSpPr>
        <p:spPr>
          <a:xfrm flipV="1">
            <a:off x="1750884" y="821067"/>
            <a:ext cx="6194044" cy="2736129"/>
          </a:xfrm>
          <a:prstGeom prst="bentConnector3">
            <a:avLst>
              <a:gd name="adj1" fmla="val 282"/>
            </a:avLst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7" name="Egyenes összekötő nyíllal 36">
            <a:extLst>
              <a:ext uri="{FF2B5EF4-FFF2-40B4-BE49-F238E27FC236}">
                <a16:creationId xmlns:a16="http://schemas.microsoft.com/office/drawing/2014/main" id="{E255713B-B2FF-4013-A2A7-82C416EEF01C}"/>
              </a:ext>
            </a:extLst>
          </p:cNvPr>
          <p:cNvCxnSpPr>
            <a:cxnSpLocks/>
          </p:cNvCxnSpPr>
          <p:nvPr/>
        </p:nvCxnSpPr>
        <p:spPr>
          <a:xfrm>
            <a:off x="7926729" y="821067"/>
            <a:ext cx="0" cy="13533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1" name="Egyenes összekötő 40">
            <a:extLst>
              <a:ext uri="{FF2B5EF4-FFF2-40B4-BE49-F238E27FC236}">
                <a16:creationId xmlns:a16="http://schemas.microsoft.com/office/drawing/2014/main" id="{B1C3B5F4-6309-4512-AD0F-EC42338FC711}"/>
              </a:ext>
            </a:extLst>
          </p:cNvPr>
          <p:cNvCxnSpPr>
            <a:cxnSpLocks/>
          </p:cNvCxnSpPr>
          <p:nvPr/>
        </p:nvCxnSpPr>
        <p:spPr>
          <a:xfrm>
            <a:off x="5187351" y="1375291"/>
            <a:ext cx="33067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nyíllal 42">
            <a:extLst>
              <a:ext uri="{FF2B5EF4-FFF2-40B4-BE49-F238E27FC236}">
                <a16:creationId xmlns:a16="http://schemas.microsoft.com/office/drawing/2014/main" id="{27837780-4535-4DF6-B288-B7A3A637F354}"/>
              </a:ext>
            </a:extLst>
          </p:cNvPr>
          <p:cNvCxnSpPr/>
          <p:nvPr/>
        </p:nvCxnSpPr>
        <p:spPr>
          <a:xfrm>
            <a:off x="8476890" y="1375291"/>
            <a:ext cx="0" cy="8181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zövegdoboz 44">
            <a:extLst>
              <a:ext uri="{FF2B5EF4-FFF2-40B4-BE49-F238E27FC236}">
                <a16:creationId xmlns:a16="http://schemas.microsoft.com/office/drawing/2014/main" id="{246FC463-77DC-4852-8548-7AF3502F4692}"/>
              </a:ext>
            </a:extLst>
          </p:cNvPr>
          <p:cNvSpPr txBox="1"/>
          <p:nvPr/>
        </p:nvSpPr>
        <p:spPr>
          <a:xfrm>
            <a:off x="558000" y="342000"/>
            <a:ext cx="6113725" cy="40011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000" b="1" dirty="0">
                <a:solidFill>
                  <a:schemeClr val="bg1"/>
                </a:solidFill>
              </a:rPr>
              <a:t>Melyik résztáblában van a megadott sor-oszlop pozíció?</a:t>
            </a:r>
          </a:p>
        </p:txBody>
      </p:sp>
      <p:cxnSp>
        <p:nvCxnSpPr>
          <p:cNvPr id="49" name="Egyenes összekötő nyíllal 48">
            <a:extLst>
              <a:ext uri="{FF2B5EF4-FFF2-40B4-BE49-F238E27FC236}">
                <a16:creationId xmlns:a16="http://schemas.microsoft.com/office/drawing/2014/main" id="{EDE3DB4A-E8B5-4105-AB4E-0BBE2F0E4481}"/>
              </a:ext>
            </a:extLst>
          </p:cNvPr>
          <p:cNvCxnSpPr>
            <a:endCxn id="47" idx="2"/>
          </p:cNvCxnSpPr>
          <p:nvPr/>
        </p:nvCxnSpPr>
        <p:spPr>
          <a:xfrm>
            <a:off x="4200525" y="3705225"/>
            <a:ext cx="2545331" cy="41142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Csoportba foglalás 50">
            <a:extLst>
              <a:ext uri="{FF2B5EF4-FFF2-40B4-BE49-F238E27FC236}">
                <a16:creationId xmlns:a16="http://schemas.microsoft.com/office/drawing/2014/main" id="{BFB0A1C4-2554-43F3-A5AF-E24A73BBBD3C}"/>
              </a:ext>
            </a:extLst>
          </p:cNvPr>
          <p:cNvGrpSpPr/>
          <p:nvPr/>
        </p:nvGrpSpPr>
        <p:grpSpPr>
          <a:xfrm>
            <a:off x="6745856" y="3747313"/>
            <a:ext cx="1044485" cy="596087"/>
            <a:chOff x="6745856" y="3471088"/>
            <a:chExt cx="1044485" cy="596087"/>
          </a:xfrm>
        </p:grpSpPr>
        <p:sp>
          <p:nvSpPr>
            <p:cNvPr id="47" name="Ellipszis 46">
              <a:extLst>
                <a:ext uri="{FF2B5EF4-FFF2-40B4-BE49-F238E27FC236}">
                  <a16:creationId xmlns:a16="http://schemas.microsoft.com/office/drawing/2014/main" id="{6C4AB072-5573-434F-BF52-EC5FA94B8C73}"/>
                </a:ext>
              </a:extLst>
            </p:cNvPr>
            <p:cNvSpPr/>
            <p:nvPr/>
          </p:nvSpPr>
          <p:spPr>
            <a:xfrm>
              <a:off x="6745856" y="3613666"/>
              <a:ext cx="453509" cy="453509"/>
            </a:xfrm>
            <a:prstGeom prst="ellips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4</a:t>
              </a:r>
            </a:p>
          </p:txBody>
        </p:sp>
        <p:sp>
          <p:nvSpPr>
            <p:cNvPr id="50" name="Szövegdoboz 49">
              <a:extLst>
                <a:ext uri="{FF2B5EF4-FFF2-40B4-BE49-F238E27FC236}">
                  <a16:creationId xmlns:a16="http://schemas.microsoft.com/office/drawing/2014/main" id="{8AE59D7C-4F6B-4887-BDF4-44308B7E0323}"/>
                </a:ext>
              </a:extLst>
            </p:cNvPr>
            <p:cNvSpPr txBox="1"/>
            <p:nvPr/>
          </p:nvSpPr>
          <p:spPr>
            <a:xfrm>
              <a:off x="7116054" y="3471088"/>
              <a:ext cx="6742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/>
                <a:t>érték</a:t>
              </a:r>
            </a:p>
          </p:txBody>
        </p:sp>
      </p:grpSp>
      <p:pic>
        <p:nvPicPr>
          <p:cNvPr id="6" name="Kép 5">
            <a:hlinkClick r:id="rId4" action="ppaction://hlinkfile"/>
            <a:extLst>
              <a:ext uri="{FF2B5EF4-FFF2-40B4-BE49-F238E27FC236}">
                <a16:creationId xmlns:a16="http://schemas.microsoft.com/office/drawing/2014/main" id="{545284B4-78ED-44E1-9459-203447F2A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637" y="4792136"/>
            <a:ext cx="4500000" cy="1774661"/>
          </a:xfrm>
          <a:prstGeom prst="rect">
            <a:avLst/>
          </a:prstGeom>
        </p:spPr>
      </p:pic>
      <p:sp>
        <p:nvSpPr>
          <p:cNvPr id="16" name="Téglalap 15">
            <a:extLst>
              <a:ext uri="{FF2B5EF4-FFF2-40B4-BE49-F238E27FC236}">
                <a16:creationId xmlns:a16="http://schemas.microsoft.com/office/drawing/2014/main" id="{7594B967-3C96-4F31-BD63-B30FE0DB7DE5}"/>
              </a:ext>
            </a:extLst>
          </p:cNvPr>
          <p:cNvSpPr/>
          <p:nvPr/>
        </p:nvSpPr>
        <p:spPr>
          <a:xfrm rot="20606866">
            <a:off x="6604063" y="5161260"/>
            <a:ext cx="5079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5400" b="0" cap="none" spc="0" dirty="0">
                <a:ln w="0">
                  <a:solidFill>
                    <a:schemeClr val="bg1"/>
                  </a:solidFill>
                </a:ln>
                <a:solidFill>
                  <a:srgbClr val="C00000"/>
                </a:solidFill>
                <a:effectLst/>
              </a:rPr>
              <a:t>Excel munkafüzet</a:t>
            </a:r>
          </a:p>
        </p:txBody>
      </p:sp>
    </p:spTree>
    <p:extLst>
      <p:ext uri="{BB962C8B-B14F-4D97-AF65-F5344CB8AC3E}">
        <p14:creationId xmlns:p14="http://schemas.microsoft.com/office/powerpoint/2010/main" val="761352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Egyenes összekötő nyíllal 64">
            <a:extLst>
              <a:ext uri="{FF2B5EF4-FFF2-40B4-BE49-F238E27FC236}">
                <a16:creationId xmlns:a16="http://schemas.microsoft.com/office/drawing/2014/main" id="{6D638A05-4789-4876-835E-71482A07614A}"/>
              </a:ext>
            </a:extLst>
          </p:cNvPr>
          <p:cNvCxnSpPr>
            <a:cxnSpLocks/>
            <a:endCxn id="32" idx="3"/>
          </p:cNvCxnSpPr>
          <p:nvPr/>
        </p:nvCxnSpPr>
        <p:spPr>
          <a:xfrm flipV="1">
            <a:off x="558000" y="3515206"/>
            <a:ext cx="520470" cy="97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7" name="Egyenes összekötő nyíllal 76">
            <a:extLst>
              <a:ext uri="{FF2B5EF4-FFF2-40B4-BE49-F238E27FC236}">
                <a16:creationId xmlns:a16="http://schemas.microsoft.com/office/drawing/2014/main" id="{17187253-82AB-4064-AA44-79D5A7D72B5F}"/>
              </a:ext>
            </a:extLst>
          </p:cNvPr>
          <p:cNvCxnSpPr>
            <a:cxnSpLocks/>
          </p:cNvCxnSpPr>
          <p:nvPr/>
        </p:nvCxnSpPr>
        <p:spPr>
          <a:xfrm>
            <a:off x="2838292" y="982446"/>
            <a:ext cx="0" cy="48496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" name="Kép 1">
            <a:extLst>
              <a:ext uri="{FF2B5EF4-FFF2-40B4-BE49-F238E27FC236}">
                <a16:creationId xmlns:a16="http://schemas.microsoft.com/office/drawing/2014/main" id="{972F9BB4-DE5B-4A12-9581-A26C82434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20" y="1895475"/>
            <a:ext cx="3409950" cy="327660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2008FB2D-18E9-4731-AAC9-8DA11FF484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13" t="45636" r="44251" b="35448"/>
          <a:stretch/>
        </p:blipFill>
        <p:spPr>
          <a:xfrm>
            <a:off x="5345681" y="2495253"/>
            <a:ext cx="6131944" cy="1733550"/>
          </a:xfrm>
          <a:prstGeom prst="rect">
            <a:avLst/>
          </a:prstGeom>
        </p:spPr>
      </p:pic>
      <p:grpSp>
        <p:nvGrpSpPr>
          <p:cNvPr id="4" name="Csoportba foglalás 3">
            <a:extLst>
              <a:ext uri="{FF2B5EF4-FFF2-40B4-BE49-F238E27FC236}">
                <a16:creationId xmlns:a16="http://schemas.microsoft.com/office/drawing/2014/main" id="{33E08B95-0131-428A-ACA8-4C934325DCB2}"/>
              </a:ext>
            </a:extLst>
          </p:cNvPr>
          <p:cNvGrpSpPr/>
          <p:nvPr/>
        </p:nvGrpSpPr>
        <p:grpSpPr>
          <a:xfrm>
            <a:off x="8876130" y="1781711"/>
            <a:ext cx="1044485" cy="596087"/>
            <a:chOff x="6745856" y="3471088"/>
            <a:chExt cx="1044485" cy="596087"/>
          </a:xfrm>
        </p:grpSpPr>
        <p:sp>
          <p:nvSpPr>
            <p:cNvPr id="5" name="Ellipszis 4">
              <a:extLst>
                <a:ext uri="{FF2B5EF4-FFF2-40B4-BE49-F238E27FC236}">
                  <a16:creationId xmlns:a16="http://schemas.microsoft.com/office/drawing/2014/main" id="{C9CE8302-BABB-41FE-87E2-AA1522D81250}"/>
                </a:ext>
              </a:extLst>
            </p:cNvPr>
            <p:cNvSpPr/>
            <p:nvPr/>
          </p:nvSpPr>
          <p:spPr>
            <a:xfrm>
              <a:off x="6745856" y="3613666"/>
              <a:ext cx="453509" cy="453509"/>
            </a:xfrm>
            <a:prstGeom prst="ellips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dirty="0"/>
                <a:t>4</a:t>
              </a:r>
            </a:p>
          </p:txBody>
        </p:sp>
        <p:sp>
          <p:nvSpPr>
            <p:cNvPr id="6" name="Szövegdoboz 5">
              <a:extLst>
                <a:ext uri="{FF2B5EF4-FFF2-40B4-BE49-F238E27FC236}">
                  <a16:creationId xmlns:a16="http://schemas.microsoft.com/office/drawing/2014/main" id="{4F74BB72-E0DA-4F4B-9DB4-1A3E758B8B24}"/>
                </a:ext>
              </a:extLst>
            </p:cNvPr>
            <p:cNvSpPr txBox="1"/>
            <p:nvPr/>
          </p:nvSpPr>
          <p:spPr>
            <a:xfrm>
              <a:off x="7116054" y="3471088"/>
              <a:ext cx="6742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/>
                <a:t>érték</a:t>
              </a:r>
            </a:p>
          </p:txBody>
        </p:sp>
      </p:grpSp>
      <p:sp>
        <p:nvSpPr>
          <p:cNvPr id="7" name="Szövegdoboz 6">
            <a:extLst>
              <a:ext uri="{FF2B5EF4-FFF2-40B4-BE49-F238E27FC236}">
                <a16:creationId xmlns:a16="http://schemas.microsoft.com/office/drawing/2014/main" id="{B430FCF7-24E7-4AA8-943C-C8439ACB74B9}"/>
              </a:ext>
            </a:extLst>
          </p:cNvPr>
          <p:cNvSpPr txBox="1"/>
          <p:nvPr/>
        </p:nvSpPr>
        <p:spPr>
          <a:xfrm>
            <a:off x="8155307" y="1689378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5400" b="1" dirty="0"/>
              <a:t>5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8A31E080-32E8-41BE-B221-181EB5E2BBA9}"/>
              </a:ext>
            </a:extLst>
          </p:cNvPr>
          <p:cNvSpPr txBox="1"/>
          <p:nvPr/>
        </p:nvSpPr>
        <p:spPr>
          <a:xfrm>
            <a:off x="7822147" y="1819813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hol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EAC1753D-8E39-4B36-BEC2-0426FE37E10C}"/>
              </a:ext>
            </a:extLst>
          </p:cNvPr>
          <p:cNvSpPr txBox="1"/>
          <p:nvPr/>
        </p:nvSpPr>
        <p:spPr>
          <a:xfrm>
            <a:off x="1523820" y="1132820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1   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0C3BA062-F330-49A3-9370-0165AEDBA31F}"/>
              </a:ext>
            </a:extLst>
          </p:cNvPr>
          <p:cNvSpPr txBox="1"/>
          <p:nvPr/>
        </p:nvSpPr>
        <p:spPr>
          <a:xfrm>
            <a:off x="1914323" y="1132820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   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93B0FEAA-F412-4CAB-8309-18E1CB8E74EA}"/>
              </a:ext>
            </a:extLst>
          </p:cNvPr>
          <p:cNvSpPr txBox="1"/>
          <p:nvPr/>
        </p:nvSpPr>
        <p:spPr>
          <a:xfrm>
            <a:off x="2304825" y="1132820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3   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7AC6EADC-A10D-49EF-8A0F-A0581A7FC0F9}"/>
              </a:ext>
            </a:extLst>
          </p:cNvPr>
          <p:cNvSpPr txBox="1"/>
          <p:nvPr/>
        </p:nvSpPr>
        <p:spPr>
          <a:xfrm>
            <a:off x="4647840" y="1132820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9   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6B6D6355-FA48-4819-8291-908BBD80FF40}"/>
              </a:ext>
            </a:extLst>
          </p:cNvPr>
          <p:cNvSpPr txBox="1"/>
          <p:nvPr/>
        </p:nvSpPr>
        <p:spPr>
          <a:xfrm>
            <a:off x="2695327" y="1132820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4   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644817C3-EDEB-4C9E-937C-55262D6D76C8}"/>
              </a:ext>
            </a:extLst>
          </p:cNvPr>
          <p:cNvSpPr txBox="1"/>
          <p:nvPr/>
        </p:nvSpPr>
        <p:spPr>
          <a:xfrm>
            <a:off x="3085829" y="1132820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5   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FBB3E449-DB6B-4B3A-A327-891EFE267F74}"/>
              </a:ext>
            </a:extLst>
          </p:cNvPr>
          <p:cNvSpPr txBox="1"/>
          <p:nvPr/>
        </p:nvSpPr>
        <p:spPr>
          <a:xfrm>
            <a:off x="3476331" y="1132820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6   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C3C54A2B-212D-4D53-910E-1B23664B12DE}"/>
              </a:ext>
            </a:extLst>
          </p:cNvPr>
          <p:cNvSpPr txBox="1"/>
          <p:nvPr/>
        </p:nvSpPr>
        <p:spPr>
          <a:xfrm>
            <a:off x="3866833" y="1132820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7   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61A5A9BE-C68B-4D4B-9FE7-7D7651BD709B}"/>
              </a:ext>
            </a:extLst>
          </p:cNvPr>
          <p:cNvSpPr txBox="1"/>
          <p:nvPr/>
        </p:nvSpPr>
        <p:spPr>
          <a:xfrm>
            <a:off x="4257335" y="1132820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8   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1419A01D-2274-4ED3-9864-48E6C500863D}"/>
              </a:ext>
            </a:extLst>
          </p:cNvPr>
          <p:cNvSpPr txBox="1"/>
          <p:nvPr/>
        </p:nvSpPr>
        <p:spPr>
          <a:xfrm>
            <a:off x="1523820" y="1450481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0   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1BE4F421-8C15-447A-BB3D-EA7E8EED7027}"/>
              </a:ext>
            </a:extLst>
          </p:cNvPr>
          <p:cNvSpPr txBox="1"/>
          <p:nvPr/>
        </p:nvSpPr>
        <p:spPr>
          <a:xfrm>
            <a:off x="1914323" y="1450481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1   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1F2F3B0B-2D33-4E55-8BCE-D0E91CE87346}"/>
              </a:ext>
            </a:extLst>
          </p:cNvPr>
          <p:cNvSpPr txBox="1"/>
          <p:nvPr/>
        </p:nvSpPr>
        <p:spPr>
          <a:xfrm>
            <a:off x="2304825" y="1450481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2   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4F0B098C-A3B1-4C78-8E5B-201C3B02E1A2}"/>
              </a:ext>
            </a:extLst>
          </p:cNvPr>
          <p:cNvSpPr txBox="1"/>
          <p:nvPr/>
        </p:nvSpPr>
        <p:spPr>
          <a:xfrm>
            <a:off x="4647840" y="1450481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8   </a:t>
            </a:r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D6BC2562-2589-4E71-AFE8-D658EA0D401E}"/>
              </a:ext>
            </a:extLst>
          </p:cNvPr>
          <p:cNvSpPr txBox="1"/>
          <p:nvPr/>
        </p:nvSpPr>
        <p:spPr>
          <a:xfrm>
            <a:off x="2695327" y="1450481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3   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378833CC-976D-4C27-904E-72ACF0FC075D}"/>
              </a:ext>
            </a:extLst>
          </p:cNvPr>
          <p:cNvSpPr txBox="1"/>
          <p:nvPr/>
        </p:nvSpPr>
        <p:spPr>
          <a:xfrm>
            <a:off x="3085829" y="1450481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4   </a:t>
            </a: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2B5A9B80-FCDA-47A2-BFA9-6D3D00FCB2EF}"/>
              </a:ext>
            </a:extLst>
          </p:cNvPr>
          <p:cNvSpPr txBox="1"/>
          <p:nvPr/>
        </p:nvSpPr>
        <p:spPr>
          <a:xfrm>
            <a:off x="3476331" y="1450481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5   </a:t>
            </a:r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B90C2897-38B2-4AB8-A907-15FA39680DAD}"/>
              </a:ext>
            </a:extLst>
          </p:cNvPr>
          <p:cNvSpPr txBox="1"/>
          <p:nvPr/>
        </p:nvSpPr>
        <p:spPr>
          <a:xfrm>
            <a:off x="3866833" y="1450481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6   </a:t>
            </a:r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EB95FB6A-70F5-4042-9A77-E4117C2749C1}"/>
              </a:ext>
            </a:extLst>
          </p:cNvPr>
          <p:cNvSpPr txBox="1"/>
          <p:nvPr/>
        </p:nvSpPr>
        <p:spPr>
          <a:xfrm>
            <a:off x="4257335" y="1450481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7   </a:t>
            </a:r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D32EB0C7-45BF-4375-BC88-B5D2F1EBC8D4}"/>
              </a:ext>
            </a:extLst>
          </p:cNvPr>
          <p:cNvSpPr txBox="1"/>
          <p:nvPr/>
        </p:nvSpPr>
        <p:spPr>
          <a:xfrm>
            <a:off x="792540" y="1863092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1   </a:t>
            </a:r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ED08142E-2BB4-4D5B-8588-507261C33BA0}"/>
              </a:ext>
            </a:extLst>
          </p:cNvPr>
          <p:cNvSpPr txBox="1"/>
          <p:nvPr/>
        </p:nvSpPr>
        <p:spPr>
          <a:xfrm>
            <a:off x="792540" y="2229954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   </a:t>
            </a: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99F1A68B-26A3-4BDB-935A-8F7DB090924B}"/>
              </a:ext>
            </a:extLst>
          </p:cNvPr>
          <p:cNvSpPr txBox="1"/>
          <p:nvPr/>
        </p:nvSpPr>
        <p:spPr>
          <a:xfrm>
            <a:off x="792540" y="2596816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3   </a:t>
            </a: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99F68F1E-E04D-4925-AC90-D726180FE89B}"/>
              </a:ext>
            </a:extLst>
          </p:cNvPr>
          <p:cNvSpPr txBox="1"/>
          <p:nvPr/>
        </p:nvSpPr>
        <p:spPr>
          <a:xfrm>
            <a:off x="792540" y="4797985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9   </a:t>
            </a:r>
          </a:p>
        </p:txBody>
      </p:sp>
      <p:sp>
        <p:nvSpPr>
          <p:cNvPr id="31" name="Szövegdoboz 30">
            <a:extLst>
              <a:ext uri="{FF2B5EF4-FFF2-40B4-BE49-F238E27FC236}">
                <a16:creationId xmlns:a16="http://schemas.microsoft.com/office/drawing/2014/main" id="{257FF702-B973-42BC-A2A7-A309C51DD154}"/>
              </a:ext>
            </a:extLst>
          </p:cNvPr>
          <p:cNvSpPr txBox="1"/>
          <p:nvPr/>
        </p:nvSpPr>
        <p:spPr>
          <a:xfrm>
            <a:off x="792540" y="2963678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4   </a:t>
            </a:r>
          </a:p>
        </p:txBody>
      </p:sp>
      <p:sp>
        <p:nvSpPr>
          <p:cNvPr id="32" name="Szövegdoboz 31">
            <a:extLst>
              <a:ext uri="{FF2B5EF4-FFF2-40B4-BE49-F238E27FC236}">
                <a16:creationId xmlns:a16="http://schemas.microsoft.com/office/drawing/2014/main" id="{EB7C652A-CCDE-4B33-AD74-7B6621A8803E}"/>
              </a:ext>
            </a:extLst>
          </p:cNvPr>
          <p:cNvSpPr txBox="1"/>
          <p:nvPr/>
        </p:nvSpPr>
        <p:spPr>
          <a:xfrm>
            <a:off x="792540" y="3330540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5   </a:t>
            </a:r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A6BFEA5B-7C9B-47C3-9256-520B435ED1A6}"/>
              </a:ext>
            </a:extLst>
          </p:cNvPr>
          <p:cNvSpPr txBox="1"/>
          <p:nvPr/>
        </p:nvSpPr>
        <p:spPr>
          <a:xfrm>
            <a:off x="792540" y="3697402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6   </a:t>
            </a:r>
          </a:p>
        </p:txBody>
      </p:sp>
      <p:sp>
        <p:nvSpPr>
          <p:cNvPr id="34" name="Szövegdoboz 33">
            <a:extLst>
              <a:ext uri="{FF2B5EF4-FFF2-40B4-BE49-F238E27FC236}">
                <a16:creationId xmlns:a16="http://schemas.microsoft.com/office/drawing/2014/main" id="{D2D4CF26-A613-4623-A68D-57A2173B2ADE}"/>
              </a:ext>
            </a:extLst>
          </p:cNvPr>
          <p:cNvSpPr txBox="1"/>
          <p:nvPr/>
        </p:nvSpPr>
        <p:spPr>
          <a:xfrm>
            <a:off x="792540" y="4064264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7   </a:t>
            </a:r>
          </a:p>
        </p:txBody>
      </p:sp>
      <p:sp>
        <p:nvSpPr>
          <p:cNvPr id="35" name="Szövegdoboz 34">
            <a:extLst>
              <a:ext uri="{FF2B5EF4-FFF2-40B4-BE49-F238E27FC236}">
                <a16:creationId xmlns:a16="http://schemas.microsoft.com/office/drawing/2014/main" id="{EB24CDBC-0705-4107-A556-2D95AE132647}"/>
              </a:ext>
            </a:extLst>
          </p:cNvPr>
          <p:cNvSpPr txBox="1"/>
          <p:nvPr/>
        </p:nvSpPr>
        <p:spPr>
          <a:xfrm>
            <a:off x="792540" y="4431126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8   </a:t>
            </a:r>
          </a:p>
        </p:txBody>
      </p:sp>
      <p:sp>
        <p:nvSpPr>
          <p:cNvPr id="45" name="Szövegdoboz 44">
            <a:extLst>
              <a:ext uri="{FF2B5EF4-FFF2-40B4-BE49-F238E27FC236}">
                <a16:creationId xmlns:a16="http://schemas.microsoft.com/office/drawing/2014/main" id="{69606ACD-97A3-444D-B7E2-01FF77276B75}"/>
              </a:ext>
            </a:extLst>
          </p:cNvPr>
          <p:cNvSpPr txBox="1"/>
          <p:nvPr/>
        </p:nvSpPr>
        <p:spPr>
          <a:xfrm>
            <a:off x="1124842" y="1859017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0   </a:t>
            </a:r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46779CD3-2720-441B-857B-F82CD6B5A37F}"/>
              </a:ext>
            </a:extLst>
          </p:cNvPr>
          <p:cNvSpPr txBox="1"/>
          <p:nvPr/>
        </p:nvSpPr>
        <p:spPr>
          <a:xfrm>
            <a:off x="1124842" y="2225879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1   </a:t>
            </a:r>
          </a:p>
        </p:txBody>
      </p:sp>
      <p:sp>
        <p:nvSpPr>
          <p:cNvPr id="47" name="Szövegdoboz 46">
            <a:extLst>
              <a:ext uri="{FF2B5EF4-FFF2-40B4-BE49-F238E27FC236}">
                <a16:creationId xmlns:a16="http://schemas.microsoft.com/office/drawing/2014/main" id="{95B81C83-FEA1-44B1-A1D3-E934EF41D6E6}"/>
              </a:ext>
            </a:extLst>
          </p:cNvPr>
          <p:cNvSpPr txBox="1"/>
          <p:nvPr/>
        </p:nvSpPr>
        <p:spPr>
          <a:xfrm>
            <a:off x="1124842" y="2592741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2   </a:t>
            </a:r>
          </a:p>
        </p:txBody>
      </p:sp>
      <p:sp>
        <p:nvSpPr>
          <p:cNvPr id="48" name="Szövegdoboz 47">
            <a:extLst>
              <a:ext uri="{FF2B5EF4-FFF2-40B4-BE49-F238E27FC236}">
                <a16:creationId xmlns:a16="http://schemas.microsoft.com/office/drawing/2014/main" id="{2CA3C669-AC4F-4475-A44F-92EB412F678F}"/>
              </a:ext>
            </a:extLst>
          </p:cNvPr>
          <p:cNvSpPr txBox="1"/>
          <p:nvPr/>
        </p:nvSpPr>
        <p:spPr>
          <a:xfrm>
            <a:off x="1124842" y="4793910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8   </a:t>
            </a:r>
          </a:p>
        </p:txBody>
      </p:sp>
      <p:sp>
        <p:nvSpPr>
          <p:cNvPr id="49" name="Szövegdoboz 48">
            <a:extLst>
              <a:ext uri="{FF2B5EF4-FFF2-40B4-BE49-F238E27FC236}">
                <a16:creationId xmlns:a16="http://schemas.microsoft.com/office/drawing/2014/main" id="{2DF6D6B2-6910-4B77-8AB6-C291732F9292}"/>
              </a:ext>
            </a:extLst>
          </p:cNvPr>
          <p:cNvSpPr txBox="1"/>
          <p:nvPr/>
        </p:nvSpPr>
        <p:spPr>
          <a:xfrm>
            <a:off x="1124842" y="2959603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3   </a:t>
            </a:r>
          </a:p>
        </p:txBody>
      </p:sp>
      <p:sp>
        <p:nvSpPr>
          <p:cNvPr id="50" name="Szövegdoboz 49">
            <a:extLst>
              <a:ext uri="{FF2B5EF4-FFF2-40B4-BE49-F238E27FC236}">
                <a16:creationId xmlns:a16="http://schemas.microsoft.com/office/drawing/2014/main" id="{3AC1874D-2B23-46E5-B979-516D70513A00}"/>
              </a:ext>
            </a:extLst>
          </p:cNvPr>
          <p:cNvSpPr txBox="1"/>
          <p:nvPr/>
        </p:nvSpPr>
        <p:spPr>
          <a:xfrm>
            <a:off x="1124842" y="3326465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4   </a:t>
            </a:r>
          </a:p>
        </p:txBody>
      </p:sp>
      <p:sp>
        <p:nvSpPr>
          <p:cNvPr id="51" name="Szövegdoboz 50">
            <a:extLst>
              <a:ext uri="{FF2B5EF4-FFF2-40B4-BE49-F238E27FC236}">
                <a16:creationId xmlns:a16="http://schemas.microsoft.com/office/drawing/2014/main" id="{D503C1CF-8FC5-48D0-851F-F9549BE14BDC}"/>
              </a:ext>
            </a:extLst>
          </p:cNvPr>
          <p:cNvSpPr txBox="1"/>
          <p:nvPr/>
        </p:nvSpPr>
        <p:spPr>
          <a:xfrm>
            <a:off x="1124842" y="3693327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5   </a:t>
            </a:r>
          </a:p>
        </p:txBody>
      </p:sp>
      <p:sp>
        <p:nvSpPr>
          <p:cNvPr id="52" name="Szövegdoboz 51">
            <a:extLst>
              <a:ext uri="{FF2B5EF4-FFF2-40B4-BE49-F238E27FC236}">
                <a16:creationId xmlns:a16="http://schemas.microsoft.com/office/drawing/2014/main" id="{28B0328E-0625-4E68-8C08-B1B8D2E8EF46}"/>
              </a:ext>
            </a:extLst>
          </p:cNvPr>
          <p:cNvSpPr txBox="1"/>
          <p:nvPr/>
        </p:nvSpPr>
        <p:spPr>
          <a:xfrm>
            <a:off x="1124842" y="4060189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6   </a:t>
            </a:r>
          </a:p>
        </p:txBody>
      </p:sp>
      <p:sp>
        <p:nvSpPr>
          <p:cNvPr id="53" name="Szövegdoboz 52">
            <a:extLst>
              <a:ext uri="{FF2B5EF4-FFF2-40B4-BE49-F238E27FC236}">
                <a16:creationId xmlns:a16="http://schemas.microsoft.com/office/drawing/2014/main" id="{608CB2ED-CE93-41A1-B267-A79D4AF38521}"/>
              </a:ext>
            </a:extLst>
          </p:cNvPr>
          <p:cNvSpPr txBox="1"/>
          <p:nvPr/>
        </p:nvSpPr>
        <p:spPr>
          <a:xfrm>
            <a:off x="1124842" y="4427051"/>
            <a:ext cx="28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7   </a:t>
            </a:r>
          </a:p>
        </p:txBody>
      </p:sp>
      <p:sp>
        <p:nvSpPr>
          <p:cNvPr id="54" name="Nyíl: lefelé mutató 53">
            <a:extLst>
              <a:ext uri="{FF2B5EF4-FFF2-40B4-BE49-F238E27FC236}">
                <a16:creationId xmlns:a16="http://schemas.microsoft.com/office/drawing/2014/main" id="{69BA76E5-7F47-48DA-ACBB-4900786A7FA5}"/>
              </a:ext>
            </a:extLst>
          </p:cNvPr>
          <p:cNvSpPr/>
          <p:nvPr/>
        </p:nvSpPr>
        <p:spPr>
          <a:xfrm>
            <a:off x="5926073" y="4405668"/>
            <a:ext cx="258792" cy="5909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5" name="Szövegdoboz 54">
            <a:extLst>
              <a:ext uri="{FF2B5EF4-FFF2-40B4-BE49-F238E27FC236}">
                <a16:creationId xmlns:a16="http://schemas.microsoft.com/office/drawing/2014/main" id="{71FB3F66-3CD5-4D61-B238-AE036FD4DD69}"/>
              </a:ext>
            </a:extLst>
          </p:cNvPr>
          <p:cNvSpPr txBox="1"/>
          <p:nvPr/>
        </p:nvSpPr>
        <p:spPr>
          <a:xfrm>
            <a:off x="5638527" y="5005547"/>
            <a:ext cx="833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/>
              <a:t>1 db</a:t>
            </a:r>
          </a:p>
        </p:txBody>
      </p:sp>
      <p:cxnSp>
        <p:nvCxnSpPr>
          <p:cNvPr id="57" name="Egyenes összekötő 56">
            <a:extLst>
              <a:ext uri="{FF2B5EF4-FFF2-40B4-BE49-F238E27FC236}">
                <a16:creationId xmlns:a16="http://schemas.microsoft.com/office/drawing/2014/main" id="{02371E2A-F763-466A-AA9E-873BD78EA0C7}"/>
              </a:ext>
            </a:extLst>
          </p:cNvPr>
          <p:cNvCxnSpPr/>
          <p:nvPr/>
        </p:nvCxnSpPr>
        <p:spPr>
          <a:xfrm flipH="1">
            <a:off x="5172075" y="2911308"/>
            <a:ext cx="60960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Egyenes összekötő 58">
            <a:extLst>
              <a:ext uri="{FF2B5EF4-FFF2-40B4-BE49-F238E27FC236}">
                <a16:creationId xmlns:a16="http://schemas.microsoft.com/office/drawing/2014/main" id="{B607D033-9500-47F2-A2E7-1FF79A1D5A0D}"/>
              </a:ext>
            </a:extLst>
          </p:cNvPr>
          <p:cNvCxnSpPr>
            <a:cxnSpLocks/>
          </p:cNvCxnSpPr>
          <p:nvPr/>
        </p:nvCxnSpPr>
        <p:spPr>
          <a:xfrm>
            <a:off x="5172075" y="2892928"/>
            <a:ext cx="0" cy="264592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Egyenes összekötő 60">
            <a:extLst>
              <a:ext uri="{FF2B5EF4-FFF2-40B4-BE49-F238E27FC236}">
                <a16:creationId xmlns:a16="http://schemas.microsoft.com/office/drawing/2014/main" id="{E4709521-649A-44DB-A7B0-E384BBD55F2B}"/>
              </a:ext>
            </a:extLst>
          </p:cNvPr>
          <p:cNvCxnSpPr/>
          <p:nvPr/>
        </p:nvCxnSpPr>
        <p:spPr>
          <a:xfrm flipH="1">
            <a:off x="542925" y="5523944"/>
            <a:ext cx="462915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Egyenes összekötő 62">
            <a:extLst>
              <a:ext uri="{FF2B5EF4-FFF2-40B4-BE49-F238E27FC236}">
                <a16:creationId xmlns:a16="http://schemas.microsoft.com/office/drawing/2014/main" id="{5122510C-024C-433F-B1F8-5E4091C5131D}"/>
              </a:ext>
            </a:extLst>
          </p:cNvPr>
          <p:cNvCxnSpPr>
            <a:cxnSpLocks/>
          </p:cNvCxnSpPr>
          <p:nvPr/>
        </p:nvCxnSpPr>
        <p:spPr>
          <a:xfrm flipV="1">
            <a:off x="542925" y="3504006"/>
            <a:ext cx="0" cy="203484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Egyenes összekötő 69">
            <a:extLst>
              <a:ext uri="{FF2B5EF4-FFF2-40B4-BE49-F238E27FC236}">
                <a16:creationId xmlns:a16="http://schemas.microsoft.com/office/drawing/2014/main" id="{9F8F3C8F-EDD4-4B6A-8C33-AEDD509E67A2}"/>
              </a:ext>
            </a:extLst>
          </p:cNvPr>
          <p:cNvCxnSpPr>
            <a:cxnSpLocks/>
          </p:cNvCxnSpPr>
          <p:nvPr/>
        </p:nvCxnSpPr>
        <p:spPr>
          <a:xfrm flipH="1">
            <a:off x="5033727" y="3081814"/>
            <a:ext cx="747948" cy="0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3" name="Egyenes összekötő 72">
            <a:extLst>
              <a:ext uri="{FF2B5EF4-FFF2-40B4-BE49-F238E27FC236}">
                <a16:creationId xmlns:a16="http://schemas.microsoft.com/office/drawing/2014/main" id="{721CACAA-857C-4809-8418-33819CC61942}"/>
              </a:ext>
            </a:extLst>
          </p:cNvPr>
          <p:cNvCxnSpPr/>
          <p:nvPr/>
        </p:nvCxnSpPr>
        <p:spPr>
          <a:xfrm flipV="1">
            <a:off x="5033727" y="984028"/>
            <a:ext cx="0" cy="2116300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5" name="Egyenes összekötő 74">
            <a:extLst>
              <a:ext uri="{FF2B5EF4-FFF2-40B4-BE49-F238E27FC236}">
                <a16:creationId xmlns:a16="http://schemas.microsoft.com/office/drawing/2014/main" id="{9652C52C-3233-41E8-ABF7-CE4FEA74CBAC}"/>
              </a:ext>
            </a:extLst>
          </p:cNvPr>
          <p:cNvCxnSpPr/>
          <p:nvPr/>
        </p:nvCxnSpPr>
        <p:spPr>
          <a:xfrm flipH="1">
            <a:off x="2838292" y="1001141"/>
            <a:ext cx="2195435" cy="0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8" name="Ellipszis 77">
            <a:extLst>
              <a:ext uri="{FF2B5EF4-FFF2-40B4-BE49-F238E27FC236}">
                <a16:creationId xmlns:a16="http://schemas.microsoft.com/office/drawing/2014/main" id="{C6BF287C-4139-464A-BF7F-69019835E0A3}"/>
              </a:ext>
            </a:extLst>
          </p:cNvPr>
          <p:cNvSpPr/>
          <p:nvPr/>
        </p:nvSpPr>
        <p:spPr>
          <a:xfrm>
            <a:off x="1067246" y="3303981"/>
            <a:ext cx="400050" cy="400050"/>
          </a:xfrm>
          <a:prstGeom prst="ellipse">
            <a:avLst/>
          </a:prstGeom>
          <a:solidFill>
            <a:srgbClr val="ED7D31">
              <a:alpha val="25882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9" name="Ellipszis 78">
            <a:extLst>
              <a:ext uri="{FF2B5EF4-FFF2-40B4-BE49-F238E27FC236}">
                <a16:creationId xmlns:a16="http://schemas.microsoft.com/office/drawing/2014/main" id="{05A295B0-0D70-411B-B142-AA9078CCCBAC}"/>
              </a:ext>
            </a:extLst>
          </p:cNvPr>
          <p:cNvSpPr/>
          <p:nvPr/>
        </p:nvSpPr>
        <p:spPr>
          <a:xfrm>
            <a:off x="2631025" y="1441403"/>
            <a:ext cx="400050" cy="400050"/>
          </a:xfrm>
          <a:prstGeom prst="ellipse">
            <a:avLst/>
          </a:prstGeom>
          <a:solidFill>
            <a:srgbClr val="70AD47">
              <a:alpha val="25882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0" name="Szövegdoboz 79">
            <a:extLst>
              <a:ext uri="{FF2B5EF4-FFF2-40B4-BE49-F238E27FC236}">
                <a16:creationId xmlns:a16="http://schemas.microsoft.com/office/drawing/2014/main" id="{9D75BEE9-A66A-4FF7-A89E-FFF029E7FED1}"/>
              </a:ext>
            </a:extLst>
          </p:cNvPr>
          <p:cNvSpPr txBox="1"/>
          <p:nvPr/>
        </p:nvSpPr>
        <p:spPr>
          <a:xfrm>
            <a:off x="5721859" y="1441403"/>
            <a:ext cx="1120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oszlop = 4</a:t>
            </a:r>
          </a:p>
        </p:txBody>
      </p:sp>
      <p:sp>
        <p:nvSpPr>
          <p:cNvPr id="81" name="Szövegdoboz 80">
            <a:extLst>
              <a:ext uri="{FF2B5EF4-FFF2-40B4-BE49-F238E27FC236}">
                <a16:creationId xmlns:a16="http://schemas.microsoft.com/office/drawing/2014/main" id="{E7489C1B-CB55-48C5-9C16-A3F4827F6933}"/>
              </a:ext>
            </a:extLst>
          </p:cNvPr>
          <p:cNvSpPr txBox="1"/>
          <p:nvPr/>
        </p:nvSpPr>
        <p:spPr>
          <a:xfrm>
            <a:off x="5712334" y="1188188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sor       = 5</a:t>
            </a:r>
          </a:p>
        </p:txBody>
      </p:sp>
      <p:sp>
        <p:nvSpPr>
          <p:cNvPr id="82" name="Ellipszis 81">
            <a:extLst>
              <a:ext uri="{FF2B5EF4-FFF2-40B4-BE49-F238E27FC236}">
                <a16:creationId xmlns:a16="http://schemas.microsoft.com/office/drawing/2014/main" id="{1BEB66B7-574F-455C-813D-A9FE8A99BCE6}"/>
              </a:ext>
            </a:extLst>
          </p:cNvPr>
          <p:cNvSpPr/>
          <p:nvPr/>
        </p:nvSpPr>
        <p:spPr>
          <a:xfrm>
            <a:off x="2640479" y="3317235"/>
            <a:ext cx="400050" cy="400050"/>
          </a:xfrm>
          <a:prstGeom prst="ellipse">
            <a:avLst/>
          </a:prstGeom>
          <a:solidFill>
            <a:srgbClr val="896B88">
              <a:alpha val="25490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3" name="Szövegdoboz 82">
            <a:extLst>
              <a:ext uri="{FF2B5EF4-FFF2-40B4-BE49-F238E27FC236}">
                <a16:creationId xmlns:a16="http://schemas.microsoft.com/office/drawing/2014/main" id="{6FB5C6EA-E298-4FEB-8FAB-64A234214C15}"/>
              </a:ext>
            </a:extLst>
          </p:cNvPr>
          <p:cNvSpPr txBox="1"/>
          <p:nvPr/>
        </p:nvSpPr>
        <p:spPr>
          <a:xfrm>
            <a:off x="558000" y="342000"/>
            <a:ext cx="9168023" cy="40011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hu-HU" sz="2000" b="1" dirty="0">
                <a:solidFill>
                  <a:schemeClr val="bg1"/>
                </a:solidFill>
              </a:rPr>
              <a:t>Az adott résztáblában a megadott sor-oszlop pozíción szereplő értékből mennyi van?</a:t>
            </a:r>
          </a:p>
        </p:txBody>
      </p:sp>
      <p:pic>
        <p:nvPicPr>
          <p:cNvPr id="37" name="Kép 36">
            <a:hlinkClick r:id="rId4" action="ppaction://hlinkfile"/>
            <a:extLst>
              <a:ext uri="{FF2B5EF4-FFF2-40B4-BE49-F238E27FC236}">
                <a16:creationId xmlns:a16="http://schemas.microsoft.com/office/drawing/2014/main" id="{0B9B3520-BFB4-49F2-8630-DDC800AE5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3053" y="4548896"/>
            <a:ext cx="4384572" cy="1721408"/>
          </a:xfrm>
          <a:prstGeom prst="rect">
            <a:avLst/>
          </a:prstGeom>
        </p:spPr>
      </p:pic>
      <p:sp>
        <p:nvSpPr>
          <p:cNvPr id="64" name="Téglalap 63">
            <a:extLst>
              <a:ext uri="{FF2B5EF4-FFF2-40B4-BE49-F238E27FC236}">
                <a16:creationId xmlns:a16="http://schemas.microsoft.com/office/drawing/2014/main" id="{6809B30D-0A50-41A9-93F6-CCEF82806A09}"/>
              </a:ext>
            </a:extLst>
          </p:cNvPr>
          <p:cNvSpPr/>
          <p:nvPr/>
        </p:nvSpPr>
        <p:spPr>
          <a:xfrm rot="20606866">
            <a:off x="6969259" y="4963408"/>
            <a:ext cx="463178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800" b="0" cap="none" spc="0" dirty="0">
                <a:ln w="0">
                  <a:solidFill>
                    <a:schemeClr val="bg1"/>
                  </a:solidFill>
                </a:ln>
                <a:solidFill>
                  <a:srgbClr val="C00000"/>
                </a:solidFill>
                <a:effectLst/>
              </a:rPr>
              <a:t>Excel munkafüzet</a:t>
            </a:r>
          </a:p>
        </p:txBody>
      </p:sp>
    </p:spTree>
    <p:extLst>
      <p:ext uri="{BB962C8B-B14F-4D97-AF65-F5344CB8AC3E}">
        <p14:creationId xmlns:p14="http://schemas.microsoft.com/office/powerpoint/2010/main" val="2217316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381</Words>
  <Application>Microsoft Office PowerPoint</Application>
  <PresentationFormat>Szélesvásznú</PresentationFormat>
  <Paragraphs>91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Péter Ódor</dc:creator>
  <cp:lastModifiedBy>Péter Ódor</cp:lastModifiedBy>
  <cp:revision>13</cp:revision>
  <dcterms:created xsi:type="dcterms:W3CDTF">2021-11-05T10:22:24Z</dcterms:created>
  <dcterms:modified xsi:type="dcterms:W3CDTF">2021-11-14T11:35:01Z</dcterms:modified>
</cp:coreProperties>
</file>